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notesMasterIdLst>
    <p:notesMasterId r:id="rId24"/>
  </p:notesMasterIdLst>
  <p:sldIdLst>
    <p:sldId id="256" r:id="rId3"/>
    <p:sldId id="280" r:id="rId4"/>
    <p:sldId id="287" r:id="rId5"/>
    <p:sldId id="288" r:id="rId6"/>
    <p:sldId id="284" r:id="rId7"/>
    <p:sldId id="285" r:id="rId8"/>
    <p:sldId id="259" r:id="rId9"/>
    <p:sldId id="262" r:id="rId10"/>
    <p:sldId id="263" r:id="rId11"/>
    <p:sldId id="265" r:id="rId12"/>
    <p:sldId id="289" r:id="rId13"/>
    <p:sldId id="271" r:id="rId14"/>
    <p:sldId id="272" r:id="rId15"/>
    <p:sldId id="273" r:id="rId16"/>
    <p:sldId id="274" r:id="rId17"/>
    <p:sldId id="276" r:id="rId18"/>
    <p:sldId id="277" r:id="rId19"/>
    <p:sldId id="278" r:id="rId20"/>
    <p:sldId id="281" r:id="rId21"/>
    <p:sldId id="282" r:id="rId22"/>
    <p:sldId id="279" r:id="rId23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024" autoAdjust="0"/>
    <p:restoredTop sz="81449" autoAdjust="0"/>
  </p:normalViewPr>
  <p:slideViewPr>
    <p:cSldViewPr snapToGrid="0">
      <p:cViewPr>
        <p:scale>
          <a:sx n="81" d="100"/>
          <a:sy n="81" d="100"/>
        </p:scale>
        <p:origin x="-588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8D761EC6-42DC-4468-9066-5BE7449683BD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67147708-2A45-4EE9-A4DD-CB5E7EFAD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47708-2A45-4EE9-A4DD-CB5E7EFADE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758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>
              <a:buFont typeface="Wingdings" pitchFamily="2" charset="2"/>
              <a:buNone/>
            </a:pPr>
            <a:endParaRPr lang="ar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47708-2A45-4EE9-A4DD-CB5E7EFADE1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704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0">
              <a:buNone/>
            </a:pPr>
            <a:endParaRPr lang="en-US" sz="1200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47708-2A45-4EE9-A4DD-CB5E7EFADE18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3113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ar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47708-2A45-4EE9-A4DD-CB5E7EFADE1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300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0">
              <a:buNone/>
            </a:pPr>
            <a:endParaRPr lang="ar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47708-2A45-4EE9-A4DD-CB5E7EFADE1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651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0">
              <a:buNone/>
            </a:pPr>
            <a:endParaRPr lang="ar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47708-2A45-4EE9-A4DD-CB5E7EFADE1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287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47708-2A45-4EE9-A4DD-CB5E7EFADE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449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47708-2A45-4EE9-A4DD-CB5E7EFADE1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284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47708-2A45-4EE9-A4DD-CB5E7EFADE1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8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47708-2A45-4EE9-A4DD-CB5E7EFADE1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20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47708-2A45-4EE9-A4DD-CB5E7EFADE1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46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47708-2A45-4EE9-A4DD-CB5E7EFADE1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224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endParaRPr lang="ar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47708-2A45-4EE9-A4DD-CB5E7EFADE1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79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0">
              <a:buNone/>
            </a:pPr>
            <a:endParaRPr lang="ar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47708-2A45-4EE9-A4DD-CB5E7EFADE1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57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37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763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882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182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47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710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471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9974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4741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1516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890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0597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2549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765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38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1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8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42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250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09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59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35DE0-5F9E-425F-8159-C8C82E3A98B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39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35DE0-5F9E-425F-8159-C8C82E3A98B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24660-FB8C-4E5B-BB95-9CA08589F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328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35DE0-5F9E-425F-8159-C8C82E3A98B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24660-FB8C-4E5B-BB95-9CA08589F8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475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3999" y="629633"/>
            <a:ext cx="9693499" cy="1147652"/>
          </a:xfrm>
        </p:spPr>
        <p:txBody>
          <a:bodyPr>
            <a:normAutofit/>
          </a:bodyPr>
          <a:lstStyle/>
          <a:p>
            <a:pPr algn="r"/>
            <a:r>
              <a:rPr lang="en-US" sz="1800" b="1" dirty="0" smtClean="0"/>
              <a:t>University of </a:t>
            </a:r>
            <a:r>
              <a:rPr lang="en-US" sz="1800" b="1" dirty="0" err="1" smtClean="0"/>
              <a:t>Basrah</a:t>
            </a:r>
            <a:r>
              <a:rPr lang="en-US" sz="1800" b="1" dirty="0" smtClean="0"/>
              <a:t>	</a:t>
            </a:r>
            <a:br>
              <a:rPr lang="en-US" sz="1800" b="1" dirty="0" smtClean="0"/>
            </a:br>
            <a:r>
              <a:rPr lang="en-US" sz="1800" b="1" dirty="0" smtClean="0"/>
              <a:t>College of Nursing</a:t>
            </a:r>
            <a:endParaRPr lang="en-US" sz="1800" b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2331076"/>
            <a:ext cx="9144000" cy="374775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Management &amp;Leadership in Nursing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Management in Nursing</a:t>
            </a:r>
          </a:p>
          <a:p>
            <a:pPr algn="l"/>
            <a:endParaRPr lang="en-US" sz="2800" b="1" dirty="0" smtClean="0"/>
          </a:p>
          <a:p>
            <a:pPr algn="l"/>
            <a:r>
              <a:rPr lang="en-US" sz="2800" b="1" dirty="0" smtClean="0"/>
              <a:t>First lecture </a:t>
            </a:r>
          </a:p>
          <a:p>
            <a:pPr algn="l"/>
            <a:r>
              <a:rPr lang="en-US" sz="2800" b="1" dirty="0" smtClean="0"/>
              <a:t>Prepared by:- assist lect. Hazim naeem </a:t>
            </a:r>
            <a:r>
              <a:rPr lang="en-US" sz="2800" b="1" dirty="0" err="1" smtClean="0"/>
              <a:t>waheeb</a:t>
            </a:r>
            <a:endParaRPr lang="en-US" sz="2800" b="1" dirty="0"/>
          </a:p>
          <a:p>
            <a:pPr algn="l"/>
            <a:r>
              <a:rPr lang="en-US" sz="2800" b="1" dirty="0" smtClean="0"/>
              <a:t>22/01/2025</a:t>
            </a:r>
            <a:endParaRPr lang="en-US" sz="2800" b="1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629633"/>
            <a:ext cx="2060627" cy="132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22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447473"/>
            <a:ext cx="10515600" cy="5729490"/>
          </a:xfrm>
        </p:spPr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en-US" b="1" dirty="0" smtClean="0"/>
              <a:t>3: </a:t>
            </a:r>
            <a:r>
              <a:rPr lang="en-US" b="1" dirty="0"/>
              <a:t>Lower Level Management .</a:t>
            </a:r>
          </a:p>
          <a:p>
            <a:pPr algn="l" rtl="0">
              <a:buFont typeface="Wingdings" pitchFamily="2" charset="2"/>
              <a:buChar char="§"/>
            </a:pPr>
            <a:r>
              <a:rPr lang="en-US" dirty="0"/>
              <a:t>The lower level management consists of the Foremen and the Supervisors. 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</a:t>
            </a:r>
            <a:r>
              <a:rPr lang="en-US" b="1" dirty="0">
                <a:solidFill>
                  <a:srgbClr val="FF0000"/>
                </a:solidFill>
              </a:rPr>
              <a:t>lower level management performs following activities :</a:t>
            </a:r>
          </a:p>
          <a:p>
            <a:pPr marL="0" indent="0" algn="l">
              <a:buNone/>
            </a:pPr>
            <a:r>
              <a:rPr lang="en-US" dirty="0"/>
              <a:t>1. Lower level management directs the workers / employees.</a:t>
            </a:r>
          </a:p>
          <a:p>
            <a:pPr marL="0" indent="0" algn="l">
              <a:buNone/>
            </a:pPr>
            <a:r>
              <a:rPr lang="en-US" dirty="0"/>
              <a:t>2. They develops morale in the workers.</a:t>
            </a:r>
          </a:p>
          <a:p>
            <a:pPr marL="0" indent="0" algn="l">
              <a:buNone/>
            </a:pPr>
            <a:r>
              <a:rPr lang="en-US" dirty="0"/>
              <a:t>3. It maintains a link between workers and the middle </a:t>
            </a:r>
            <a:r>
              <a:rPr lang="en-US" dirty="0" smtClean="0"/>
              <a:t>level management</a:t>
            </a:r>
            <a:r>
              <a:rPr lang="en-US" dirty="0"/>
              <a:t>.</a:t>
            </a:r>
          </a:p>
          <a:p>
            <a:pPr marL="0" indent="0" algn="l">
              <a:buNone/>
            </a:pPr>
            <a:r>
              <a:rPr lang="en-US" dirty="0"/>
              <a:t>4. The lower level management informs the workers about the decisions </a:t>
            </a:r>
            <a:r>
              <a:rPr lang="en-US" dirty="0" smtClean="0"/>
              <a:t>which </a:t>
            </a:r>
            <a:r>
              <a:rPr lang="en-US" dirty="0"/>
              <a:t>are taken by the management. They also inform the management </a:t>
            </a:r>
            <a:r>
              <a:rPr lang="en-US" dirty="0" smtClean="0"/>
              <a:t>about </a:t>
            </a:r>
            <a:r>
              <a:rPr lang="en-US" dirty="0"/>
              <a:t>the performance, difficulties, feelings, demands, etc., of </a:t>
            </a:r>
            <a:r>
              <a:rPr lang="en-US" dirty="0" smtClean="0"/>
              <a:t>the workers</a:t>
            </a:r>
            <a:r>
              <a:rPr lang="en-US" dirty="0"/>
              <a:t>.</a:t>
            </a:r>
          </a:p>
          <a:p>
            <a:pPr marL="0" indent="0" algn="l">
              <a:buNone/>
            </a:pPr>
            <a:r>
              <a:rPr lang="en-US" dirty="0"/>
              <a:t>5. They spend more time in directing and controlling.</a:t>
            </a:r>
          </a:p>
          <a:p>
            <a:pPr marL="0" indent="0" algn="l">
              <a:buNone/>
            </a:pPr>
            <a:r>
              <a:rPr lang="en-US" dirty="0"/>
              <a:t>6. The lower level managers make daily, weekly and monthly plans.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523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457201"/>
            <a:ext cx="10515600" cy="5719762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14 Principles of Management described by Henri </a:t>
            </a:r>
            <a:r>
              <a:rPr lang="en-US" b="1" dirty="0" err="1" smtClean="0">
                <a:solidFill>
                  <a:srgbClr val="FF0000"/>
                </a:solidFill>
              </a:rPr>
              <a:t>Fayol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pPr marL="0" indent="0" algn="l">
              <a:buNone/>
            </a:pPr>
            <a:r>
              <a:rPr lang="en-US" sz="2400" dirty="0" smtClean="0"/>
              <a:t>1. Division of Labor</a:t>
            </a:r>
          </a:p>
          <a:p>
            <a:pPr marL="0" indent="0" algn="l">
              <a:buNone/>
            </a:pPr>
            <a:r>
              <a:rPr lang="en-US" sz="2400" dirty="0" smtClean="0"/>
              <a:t>2. Party of Authority &amp; Responsibility</a:t>
            </a:r>
          </a:p>
          <a:p>
            <a:pPr marL="0" indent="0" algn="l">
              <a:buNone/>
            </a:pPr>
            <a:r>
              <a:rPr lang="en-US" sz="2400" dirty="0" smtClean="0"/>
              <a:t>3. Principle of One Boss</a:t>
            </a:r>
          </a:p>
          <a:p>
            <a:pPr marL="0" indent="0" algn="l">
              <a:buNone/>
            </a:pPr>
            <a:r>
              <a:rPr lang="en-US" sz="2400" dirty="0" smtClean="0"/>
              <a:t>4. Unity of Direction</a:t>
            </a:r>
          </a:p>
          <a:p>
            <a:pPr marL="0" indent="0" algn="l">
              <a:buNone/>
            </a:pPr>
            <a:r>
              <a:rPr lang="en-US" sz="2400" dirty="0" smtClean="0"/>
              <a:t>5. Equity</a:t>
            </a:r>
          </a:p>
          <a:p>
            <a:pPr marL="0" indent="0" algn="l">
              <a:buNone/>
            </a:pPr>
            <a:r>
              <a:rPr lang="en-US" sz="2400" dirty="0" smtClean="0"/>
              <a:t>6. Order</a:t>
            </a:r>
          </a:p>
          <a:p>
            <a:pPr marL="0" indent="0" algn="l">
              <a:buNone/>
            </a:pPr>
            <a:r>
              <a:rPr lang="en-US" sz="2400" dirty="0" smtClean="0"/>
              <a:t>7. Discipline</a:t>
            </a:r>
          </a:p>
          <a:p>
            <a:pPr marL="0" indent="0" algn="l">
              <a:buNone/>
            </a:pPr>
            <a:r>
              <a:rPr lang="en-US" sz="2400" dirty="0" smtClean="0"/>
              <a:t>8. Initiative</a:t>
            </a:r>
          </a:p>
          <a:p>
            <a:pPr marL="0" indent="0" algn="l">
              <a:buNone/>
            </a:pPr>
            <a:r>
              <a:rPr lang="en-US" sz="2400" dirty="0" smtClean="0"/>
              <a:t>9. Fair Remuneration</a:t>
            </a:r>
          </a:p>
          <a:p>
            <a:pPr marL="0" indent="0" algn="l">
              <a:buNone/>
            </a:pPr>
            <a:r>
              <a:rPr lang="en-US" sz="2400" dirty="0" smtClean="0"/>
              <a:t>10. Stability of Tenure</a:t>
            </a:r>
          </a:p>
          <a:p>
            <a:pPr marL="0" indent="0" algn="l">
              <a:buNone/>
            </a:pPr>
            <a:r>
              <a:rPr lang="en-US" sz="2400" dirty="0" smtClean="0"/>
              <a:t>11. Scalar Chain </a:t>
            </a:r>
          </a:p>
          <a:p>
            <a:pPr marL="0" indent="0" algn="l">
              <a:buNone/>
            </a:pPr>
            <a:r>
              <a:rPr lang="en-US" sz="2400" dirty="0"/>
              <a:t>12. Sub-Ordination of Individual Interest to General </a:t>
            </a:r>
            <a:r>
              <a:rPr lang="en-US" sz="2400" dirty="0" smtClean="0"/>
              <a:t>Interest</a:t>
            </a:r>
          </a:p>
          <a:p>
            <a:pPr marL="0" indent="0" algn="l">
              <a:buNone/>
            </a:pPr>
            <a:r>
              <a:rPr lang="en-US" sz="2400" dirty="0"/>
              <a:t>13. </a:t>
            </a:r>
            <a:r>
              <a:rPr lang="en-US" sz="2400" dirty="0" err="1"/>
              <a:t>Espirit</a:t>
            </a:r>
            <a:r>
              <a:rPr lang="en-US" sz="2400" dirty="0"/>
              <a:t> De’ Corps (can be achieved through unity of </a:t>
            </a:r>
            <a:r>
              <a:rPr lang="en-US" sz="2400" dirty="0" smtClean="0"/>
              <a:t>command)</a:t>
            </a:r>
          </a:p>
          <a:p>
            <a:pPr marL="0" indent="0" algn="l">
              <a:buNone/>
            </a:pPr>
            <a:r>
              <a:rPr lang="en-US" sz="2400" dirty="0"/>
              <a:t>14. Centralization &amp; De-Centralization</a:t>
            </a:r>
          </a:p>
          <a:p>
            <a:pPr marL="0" indent="0" algn="l">
              <a:buNone/>
            </a:pPr>
            <a:endParaRPr lang="en-US" sz="2400" dirty="0" smtClean="0"/>
          </a:p>
          <a:p>
            <a:pPr marL="0" indent="0" algn="l">
              <a:buNone/>
            </a:pPr>
            <a:endParaRPr lang="en-US" sz="2400" dirty="0" smtClean="0"/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90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1015" y="1664677"/>
            <a:ext cx="11400363" cy="4499408"/>
          </a:xfrm>
        </p:spPr>
        <p:txBody>
          <a:bodyPr>
            <a:normAutofit/>
          </a:bodyPr>
          <a:lstStyle/>
          <a:p>
            <a:pPr marL="0" indent="0" algn="just" rtl="0">
              <a:buNone/>
            </a:pPr>
            <a:r>
              <a:rPr lang="en-US" dirty="0" smtClean="0"/>
              <a:t>1</a:t>
            </a:r>
            <a:r>
              <a:rPr lang="en-US" dirty="0"/>
              <a:t>. The degree to which management's decision making style affects </a:t>
            </a:r>
          </a:p>
          <a:p>
            <a:pPr marL="0" indent="0" algn="just" rtl="0">
              <a:buNone/>
            </a:pPr>
            <a:r>
              <a:rPr lang="en-US" dirty="0"/>
              <a:t>information </a:t>
            </a:r>
            <a:r>
              <a:rPr lang="en-US" dirty="0" smtClean="0"/>
              <a:t>flow. </a:t>
            </a:r>
          </a:p>
          <a:p>
            <a:pPr marL="0" indent="0" algn="just" rtl="0">
              <a:buNone/>
            </a:pPr>
            <a:r>
              <a:rPr lang="en-US" dirty="0" smtClean="0"/>
              <a:t>2</a:t>
            </a:r>
            <a:r>
              <a:rPr lang="en-US" dirty="0"/>
              <a:t>. The types of technology used in the performance management </a:t>
            </a:r>
          </a:p>
          <a:p>
            <a:pPr marL="0" indent="0" algn="just" rtl="0">
              <a:buNone/>
            </a:pPr>
            <a:r>
              <a:rPr lang="en-US" dirty="0"/>
              <a:t>system to generate and process </a:t>
            </a:r>
            <a:r>
              <a:rPr lang="en-US" dirty="0" smtClean="0"/>
              <a:t>information</a:t>
            </a:r>
            <a:r>
              <a:rPr lang="en-US" dirty="0"/>
              <a:t>.</a:t>
            </a:r>
          </a:p>
          <a:p>
            <a:pPr marL="0" indent="0" algn="just" rtl="0">
              <a:buNone/>
            </a:pPr>
            <a:r>
              <a:rPr lang="en-US" dirty="0"/>
              <a:t>3. The level of use of e-commerce and Internet technologies to facilitate </a:t>
            </a:r>
            <a:r>
              <a:rPr lang="en-US" dirty="0" smtClean="0"/>
              <a:t>the </a:t>
            </a:r>
            <a:r>
              <a:rPr lang="en-US" dirty="0"/>
              <a:t>flow of information.</a:t>
            </a:r>
          </a:p>
          <a:p>
            <a:pPr marL="0" indent="0" algn="just" rtl="0">
              <a:buNone/>
            </a:pPr>
            <a:r>
              <a:rPr lang="en-US" dirty="0"/>
              <a:t>4. </a:t>
            </a:r>
            <a:r>
              <a:rPr lang="en-US" dirty="0" smtClean="0"/>
              <a:t>Competition : health </a:t>
            </a:r>
            <a:r>
              <a:rPr lang="en-US" dirty="0"/>
              <a:t>Care Setting that do not jump quickly into a promising service </a:t>
            </a:r>
            <a:r>
              <a:rPr lang="en-US" dirty="0" smtClean="0"/>
              <a:t> market </a:t>
            </a:r>
            <a:r>
              <a:rPr lang="en-US" dirty="0"/>
              <a:t>may be outmaneuvered by their competitors.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619076" y="735596"/>
            <a:ext cx="58750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Factors Effecting on Management</a:t>
            </a:r>
          </a:p>
        </p:txBody>
      </p:sp>
    </p:spTree>
    <p:extLst>
      <p:ext uri="{BB962C8B-B14F-4D97-AF65-F5344CB8AC3E}">
        <p14:creationId xmlns:p14="http://schemas.microsoft.com/office/powerpoint/2010/main" val="32851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2030" y="2110154"/>
            <a:ext cx="11353800" cy="401991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/>
              <a:t>5. </a:t>
            </a:r>
            <a:r>
              <a:rPr lang="en-US" dirty="0" smtClean="0"/>
              <a:t>Economy: the </a:t>
            </a:r>
            <a:r>
              <a:rPr lang="en-US" dirty="0"/>
              <a:t>overall economy or health of the company's industry also may </a:t>
            </a:r>
            <a:r>
              <a:rPr lang="en-US" dirty="0" smtClean="0"/>
              <a:t>negatively </a:t>
            </a:r>
            <a:r>
              <a:rPr lang="en-US" dirty="0"/>
              <a:t>affect a manager's ability to plan. </a:t>
            </a:r>
          </a:p>
          <a:p>
            <a:pPr marL="0" indent="0" algn="l">
              <a:buNone/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smtClean="0"/>
              <a:t>Managers: if </a:t>
            </a:r>
            <a:r>
              <a:rPr lang="en-US" dirty="0"/>
              <a:t>they </a:t>
            </a:r>
            <a:r>
              <a:rPr lang="en-US" dirty="0" smtClean="0"/>
              <a:t>are not </a:t>
            </a:r>
            <a:r>
              <a:rPr lang="en-US" dirty="0"/>
              <a:t>good planners in general or do not have the experience, education or </a:t>
            </a:r>
            <a:r>
              <a:rPr lang="en-US" dirty="0" smtClean="0"/>
              <a:t>background </a:t>
            </a:r>
            <a:r>
              <a:rPr lang="en-US" dirty="0"/>
              <a:t>in planning required to be successful, they are more likely to </a:t>
            </a:r>
            <a:r>
              <a:rPr lang="en-US" dirty="0" smtClean="0"/>
              <a:t>plan </a:t>
            </a:r>
            <a:r>
              <a:rPr lang="en-US" dirty="0"/>
              <a:t>poorly.</a:t>
            </a:r>
          </a:p>
          <a:p>
            <a:pPr marL="0" indent="0" algn="l">
              <a:buNone/>
            </a:pPr>
            <a:r>
              <a:rPr lang="en-US" dirty="0"/>
              <a:t>7. </a:t>
            </a:r>
            <a:r>
              <a:rPr lang="en-US" dirty="0" smtClean="0"/>
              <a:t>Information: when </a:t>
            </a:r>
            <a:r>
              <a:rPr lang="en-US" dirty="0"/>
              <a:t>planning occurs, it is vital to have accurate information from </a:t>
            </a:r>
            <a:r>
              <a:rPr lang="en-US" dirty="0" smtClean="0"/>
              <a:t>consumers</a:t>
            </a:r>
            <a:r>
              <a:rPr lang="en-US" dirty="0"/>
              <a:t>, the market, the economy, competitors and other sources. 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38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89715" y="440896"/>
            <a:ext cx="10515600" cy="5748946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b="1" u="sng" dirty="0" smtClean="0"/>
              <a:t>Theories </a:t>
            </a:r>
            <a:r>
              <a:rPr lang="en-US" b="1" u="sng" dirty="0"/>
              <a:t>in Nursing </a:t>
            </a:r>
            <a:r>
              <a:rPr lang="en-US" b="1" u="sng" dirty="0" smtClean="0"/>
              <a:t>Management</a:t>
            </a:r>
          </a:p>
          <a:p>
            <a:pPr algn="just" rtl="0">
              <a:buFont typeface="Wingdings" pitchFamily="2" charset="2"/>
              <a:buChar char="§"/>
            </a:pPr>
            <a:r>
              <a:rPr lang="en-US" b="1" dirty="0"/>
              <a:t>Henri Fayol , 1925</a:t>
            </a:r>
            <a:r>
              <a:rPr lang="en-US" dirty="0"/>
              <a:t>, first identified the management functions of Planning, </a:t>
            </a:r>
          </a:p>
          <a:p>
            <a:pPr marL="0" indent="0" algn="just" rtl="0">
              <a:buNone/>
            </a:pPr>
            <a:r>
              <a:rPr lang="en-US" dirty="0"/>
              <a:t>Organization, Command, Coordination, and Control.</a:t>
            </a:r>
          </a:p>
          <a:p>
            <a:pPr algn="just" rtl="0">
              <a:buFont typeface="Wingdings" pitchFamily="2" charset="2"/>
              <a:buChar char="§"/>
            </a:pPr>
            <a:r>
              <a:rPr lang="en-US" b="1" dirty="0"/>
              <a:t>Later, Luther </a:t>
            </a:r>
            <a:r>
              <a:rPr lang="en-US" b="1" dirty="0" err="1"/>
              <a:t>Gullick</a:t>
            </a:r>
            <a:r>
              <a:rPr lang="en-US" b="1" dirty="0"/>
              <a:t>, 1973</a:t>
            </a:r>
            <a:r>
              <a:rPr lang="en-US" dirty="0"/>
              <a:t>, expanded these and introduced seven activities </a:t>
            </a:r>
          </a:p>
          <a:p>
            <a:pPr marL="0" indent="0" algn="just" rtl="0">
              <a:buNone/>
            </a:pPr>
            <a:r>
              <a:rPr lang="en-US" dirty="0"/>
              <a:t>of management :Planning, Organization ,Staffing, Directing, Coordinating, </a:t>
            </a:r>
          </a:p>
          <a:p>
            <a:pPr marL="0" indent="0" algn="just" rtl="0">
              <a:buNone/>
            </a:pPr>
            <a:r>
              <a:rPr lang="en-US" dirty="0"/>
              <a:t>Reporting, and Budgeting ( </a:t>
            </a:r>
            <a:r>
              <a:rPr lang="en-US" dirty="0" err="1"/>
              <a:t>POSDCORB</a:t>
            </a:r>
            <a:r>
              <a:rPr lang="en-US" dirty="0"/>
              <a:t>)</a:t>
            </a:r>
          </a:p>
          <a:p>
            <a:pPr marL="0" indent="0" algn="l">
              <a:buNone/>
            </a:pPr>
            <a:endParaRPr lang="en-US" b="1" u="sng" dirty="0"/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They </a:t>
            </a:r>
            <a:r>
              <a:rPr lang="en-US" b="1" dirty="0">
                <a:solidFill>
                  <a:srgbClr val="FF0000"/>
                </a:solidFill>
              </a:rPr>
              <a:t>could be categorized into four main focuses.</a:t>
            </a:r>
          </a:p>
          <a:p>
            <a:pPr marL="0" indent="0" algn="l">
              <a:buNone/>
            </a:pPr>
            <a:r>
              <a:rPr lang="en-US" dirty="0"/>
              <a:t>1. Scientific Management.</a:t>
            </a:r>
          </a:p>
          <a:p>
            <a:pPr marL="0" indent="0" algn="l">
              <a:buNone/>
            </a:pPr>
            <a:r>
              <a:rPr lang="en-US" dirty="0"/>
              <a:t>2. Classic Organization .</a:t>
            </a:r>
          </a:p>
          <a:p>
            <a:pPr marL="0" indent="0" algn="l">
              <a:buNone/>
            </a:pPr>
            <a:r>
              <a:rPr lang="en-US" dirty="0"/>
              <a:t>3. Human Relations .</a:t>
            </a:r>
          </a:p>
          <a:p>
            <a:pPr marL="0" indent="0" algn="l">
              <a:buNone/>
            </a:pPr>
            <a:r>
              <a:rPr lang="en-US" dirty="0"/>
              <a:t>4. </a:t>
            </a:r>
            <a:r>
              <a:rPr lang="en-US" dirty="0" err="1"/>
              <a:t>Behavioural</a:t>
            </a:r>
            <a:r>
              <a:rPr lang="en-US" dirty="0"/>
              <a:t> Science</a:t>
            </a:r>
          </a:p>
        </p:txBody>
      </p:sp>
    </p:spTree>
    <p:extLst>
      <p:ext uri="{BB962C8B-B14F-4D97-AF65-F5344CB8AC3E}">
        <p14:creationId xmlns:p14="http://schemas.microsoft.com/office/powerpoint/2010/main" val="114824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167426"/>
            <a:ext cx="10515600" cy="759854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latin typeface="+mn-lt"/>
              </a:rPr>
              <a:t>Management Theories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9245" y="927280"/>
            <a:ext cx="11410682" cy="5718219"/>
          </a:xfrm>
        </p:spPr>
        <p:txBody>
          <a:bodyPr/>
          <a:lstStyle/>
          <a:p>
            <a:pPr marL="514350" indent="-514350" algn="l" rtl="0">
              <a:buAutoNum type="alphaUcPeriod"/>
            </a:pPr>
            <a:r>
              <a:rPr lang="en-US" b="1" dirty="0" smtClean="0">
                <a:solidFill>
                  <a:srgbClr val="FF0000"/>
                </a:solidFill>
              </a:rPr>
              <a:t>Scientific </a:t>
            </a:r>
            <a:r>
              <a:rPr lang="en-US" b="1" dirty="0">
                <a:solidFill>
                  <a:srgbClr val="FF0000"/>
                </a:solidFill>
              </a:rPr>
              <a:t>Management </a:t>
            </a:r>
            <a:r>
              <a:rPr lang="en-US" b="1" dirty="0" smtClean="0">
                <a:solidFill>
                  <a:srgbClr val="FF0000"/>
                </a:solidFill>
              </a:rPr>
              <a:t>Theories</a:t>
            </a:r>
          </a:p>
          <a:p>
            <a:pPr marL="0" indent="0" algn="l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15" y="1406769"/>
            <a:ext cx="11746524" cy="5275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914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  <a:latin typeface="+mn-lt"/>
              </a:rPr>
              <a:t>B: Classic Organization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23" y="1125415"/>
            <a:ext cx="11816862" cy="5556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364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2002"/>
          </a:xfrm>
        </p:spPr>
        <p:txBody>
          <a:bodyPr>
            <a:no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  <a:latin typeface="+mn-lt"/>
              </a:rPr>
              <a:t>C: Human Relation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69" y="1148862"/>
            <a:ext cx="11793416" cy="5509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56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  <a:latin typeface="+mn-lt"/>
              </a:rPr>
              <a:t>D: Behavioral Science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23" y="937846"/>
            <a:ext cx="11816862" cy="5744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819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>
                <a:latin typeface="+mn-lt"/>
              </a:rPr>
              <a:t>REFERENCES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0">
              <a:buFont typeface="Wingdings" panose="05000000000000000000" pitchFamily="2" charset="2"/>
              <a:buChar char="q"/>
            </a:pPr>
            <a:r>
              <a:rPr lang="en-US" dirty="0"/>
              <a:t>Mary Ph.D., </a:t>
            </a:r>
            <a:r>
              <a:rPr lang="en-US" dirty="0" err="1"/>
              <a:t>SoheirMekhamer</a:t>
            </a:r>
            <a:r>
              <a:rPr lang="en-US" dirty="0"/>
              <a:t>, Ph.D., </a:t>
            </a:r>
            <a:r>
              <a:rPr lang="en-US" dirty="0" err="1"/>
              <a:t>ValsamaJoshy</a:t>
            </a:r>
            <a:r>
              <a:rPr lang="en-US" dirty="0"/>
              <a:t>: </a:t>
            </a:r>
            <a:r>
              <a:rPr lang="en-US" dirty="0" err="1"/>
              <a:t>Introductgion</a:t>
            </a:r>
            <a:r>
              <a:rPr lang="en-US" dirty="0"/>
              <a:t> to </a:t>
            </a:r>
          </a:p>
          <a:p>
            <a:pPr marL="0" indent="0" algn="l">
              <a:buNone/>
            </a:pPr>
            <a:r>
              <a:rPr lang="en-US" dirty="0"/>
              <a:t>Leadership and Management in Nursing. Oman health Institutes Curriculum, </a:t>
            </a:r>
            <a:r>
              <a:rPr lang="en-US" dirty="0" err="1" smtClean="0"/>
              <a:t>Muscat,January</a:t>
            </a:r>
            <a:r>
              <a:rPr lang="en-US" dirty="0" smtClean="0"/>
              <a:t> 2006.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58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 smtClean="0">
                <a:latin typeface="+mn-lt"/>
              </a:rPr>
              <a:t>Outlines </a:t>
            </a:r>
            <a:endParaRPr lang="en-US" b="1" i="1" dirty="0">
              <a:latin typeface="+mn-lt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Management </a:t>
            </a:r>
            <a:r>
              <a:rPr lang="en-US" dirty="0"/>
              <a:t>in Nursing </a:t>
            </a:r>
          </a:p>
          <a:p>
            <a:pPr algn="l" rtl="0"/>
            <a:r>
              <a:rPr lang="en-US" dirty="0" smtClean="0"/>
              <a:t>Definition </a:t>
            </a:r>
            <a:r>
              <a:rPr lang="en-US" dirty="0"/>
              <a:t>of </a:t>
            </a:r>
            <a:r>
              <a:rPr lang="en-US" dirty="0" smtClean="0"/>
              <a:t>Management</a:t>
            </a:r>
            <a:endParaRPr lang="en-US" dirty="0"/>
          </a:p>
          <a:p>
            <a:pPr algn="l" rtl="0"/>
            <a:r>
              <a:rPr lang="en-US" dirty="0" smtClean="0"/>
              <a:t>Definition </a:t>
            </a:r>
            <a:r>
              <a:rPr lang="en-US" dirty="0"/>
              <a:t>of </a:t>
            </a:r>
            <a:r>
              <a:rPr lang="en-US" dirty="0" smtClean="0"/>
              <a:t>manager , </a:t>
            </a:r>
            <a:r>
              <a:rPr lang="en-US" dirty="0"/>
              <a:t>Roles performed by </a:t>
            </a:r>
            <a:r>
              <a:rPr lang="en-US" dirty="0" smtClean="0"/>
              <a:t>managers</a:t>
            </a:r>
          </a:p>
          <a:p>
            <a:pPr algn="l" rtl="0"/>
            <a:r>
              <a:rPr lang="en-US" dirty="0"/>
              <a:t>Management needs / resources</a:t>
            </a:r>
          </a:p>
          <a:p>
            <a:pPr algn="l" rtl="0"/>
            <a:r>
              <a:rPr lang="en-US" dirty="0" smtClean="0"/>
              <a:t>Management </a:t>
            </a:r>
            <a:r>
              <a:rPr lang="en-US" dirty="0"/>
              <a:t>process</a:t>
            </a:r>
          </a:p>
          <a:p>
            <a:pPr algn="l" rtl="0"/>
            <a:r>
              <a:rPr lang="en-US" dirty="0" smtClean="0"/>
              <a:t>Levels </a:t>
            </a:r>
            <a:r>
              <a:rPr lang="en-US" dirty="0"/>
              <a:t>of management</a:t>
            </a:r>
          </a:p>
          <a:p>
            <a:pPr algn="l" rtl="0"/>
            <a:r>
              <a:rPr lang="en-US" dirty="0" smtClean="0"/>
              <a:t>Principles </a:t>
            </a:r>
            <a:r>
              <a:rPr lang="en-US" dirty="0"/>
              <a:t>of management</a:t>
            </a:r>
          </a:p>
          <a:p>
            <a:pPr algn="l" rtl="0"/>
            <a:r>
              <a:rPr lang="en-US" dirty="0" smtClean="0"/>
              <a:t>Function </a:t>
            </a:r>
            <a:r>
              <a:rPr lang="en-US" dirty="0"/>
              <a:t>of the management </a:t>
            </a:r>
          </a:p>
          <a:p>
            <a:pPr algn="l" rtl="0"/>
            <a:r>
              <a:rPr lang="en-US" dirty="0" smtClean="0"/>
              <a:t>Factors </a:t>
            </a:r>
            <a:r>
              <a:rPr lang="en-US" dirty="0"/>
              <a:t>effecting on management</a:t>
            </a:r>
          </a:p>
          <a:p>
            <a:pPr algn="l" rtl="0"/>
            <a:r>
              <a:rPr lang="en-US" dirty="0" smtClean="0"/>
              <a:t>Theories </a:t>
            </a:r>
            <a:r>
              <a:rPr lang="en-US" dirty="0"/>
              <a:t>in nursing management</a:t>
            </a:r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7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 work 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Define the management and numerate the levels of management ?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Define the manager </a:t>
            </a:r>
            <a:r>
              <a:rPr lang="en-US" dirty="0"/>
              <a:t>and numerate </a:t>
            </a:r>
            <a:r>
              <a:rPr lang="en-US" dirty="0" smtClean="0"/>
              <a:t>the roles </a:t>
            </a:r>
            <a:r>
              <a:rPr lang="en-US" dirty="0"/>
              <a:t>of the </a:t>
            </a:r>
            <a:r>
              <a:rPr lang="en-US" dirty="0" smtClean="0"/>
              <a:t>Manager?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/>
              <a:t>Elements of management Process </a:t>
            </a:r>
            <a:r>
              <a:rPr lang="en-US" dirty="0" smtClean="0"/>
              <a:t>?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Numerate </a:t>
            </a:r>
            <a:r>
              <a:rPr lang="en-US" dirty="0"/>
              <a:t>the Theories in Nursing </a:t>
            </a:r>
            <a:r>
              <a:rPr lang="en-US" dirty="0" smtClean="0"/>
              <a:t>Management?</a:t>
            </a:r>
            <a:endParaRPr lang="en-US" dirty="0"/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7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b="1" i="1" dirty="0" smtClean="0"/>
              <a:t>THANK YOU</a:t>
            </a:r>
            <a:endParaRPr lang="en-US" sz="8000" b="1" i="1" dirty="0"/>
          </a:p>
        </p:txBody>
      </p:sp>
    </p:spTree>
    <p:extLst>
      <p:ext uri="{BB962C8B-B14F-4D97-AF65-F5344CB8AC3E}">
        <p14:creationId xmlns:p14="http://schemas.microsoft.com/office/powerpoint/2010/main" val="292538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884903"/>
            <a:ext cx="10515600" cy="5292060"/>
          </a:xfrm>
        </p:spPr>
        <p:txBody>
          <a:bodyPr/>
          <a:lstStyle/>
          <a:p>
            <a:pPr algn="just" rtl="0">
              <a:buFont typeface="Wingdings" pitchFamily="2" charset="2"/>
              <a:buChar char="§"/>
            </a:pPr>
            <a:r>
              <a:rPr lang="en-US" b="1" dirty="0">
                <a:solidFill>
                  <a:srgbClr val="FF0000"/>
                </a:solidFill>
              </a:rPr>
              <a:t>Management</a:t>
            </a:r>
            <a:r>
              <a:rPr lang="en-US" b="1" dirty="0"/>
              <a:t> or </a:t>
            </a:r>
            <a:r>
              <a:rPr lang="en-US" b="1" dirty="0" smtClean="0"/>
              <a:t>administration  </a:t>
            </a:r>
            <a:r>
              <a:rPr lang="en-US" dirty="0" smtClean="0"/>
              <a:t>may </a:t>
            </a:r>
            <a:r>
              <a:rPr lang="en-US" dirty="0"/>
              <a:t>be defined as the art of securing maximum results </a:t>
            </a:r>
            <a:r>
              <a:rPr lang="en-US" dirty="0" smtClean="0"/>
              <a:t>with </a:t>
            </a:r>
            <a:r>
              <a:rPr lang="en-US" dirty="0"/>
              <a:t>a minimum of effort so as to secure maximum prosperity and </a:t>
            </a:r>
            <a:r>
              <a:rPr lang="en-US" dirty="0" smtClean="0"/>
              <a:t>happiness </a:t>
            </a:r>
            <a:r>
              <a:rPr lang="en-US" dirty="0"/>
              <a:t>for both employer and employee and give the public the best possible service.</a:t>
            </a:r>
          </a:p>
          <a:p>
            <a:pPr algn="just" rtl="0">
              <a:buFont typeface="Wingdings" pitchFamily="2" charset="2"/>
              <a:buChar char="§"/>
            </a:pP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Nursing management </a:t>
            </a:r>
            <a:r>
              <a:rPr lang="en-US" dirty="0"/>
              <a:t>is the process of working through nursing personnel to promote and maintain health and prevent illness and </a:t>
            </a:r>
            <a:r>
              <a:rPr lang="en-US" dirty="0" smtClean="0"/>
              <a:t>suffering.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952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22386" y="318233"/>
            <a:ext cx="11402582" cy="106509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A </a:t>
            </a:r>
            <a:r>
              <a:rPr lang="en-US" sz="3200" b="1" dirty="0" smtClean="0">
                <a:solidFill>
                  <a:srgbClr val="FF0000"/>
                </a:solidFill>
              </a:rPr>
              <a:t>manager</a:t>
            </a:r>
            <a:r>
              <a:rPr lang="en-US" sz="3200" b="1" dirty="0" smtClean="0"/>
              <a:t>:  </a:t>
            </a:r>
            <a:r>
              <a:rPr lang="en-US" sz="2400" b="1" dirty="0" smtClean="0"/>
              <a:t>is formally or officially responsible for the work of a given group. </a:t>
            </a:r>
            <a:endParaRPr lang="en-US" sz="24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33047" y="1570892"/>
            <a:ext cx="10515600" cy="5064369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Roles of the Manager</a:t>
            </a:r>
            <a:endParaRPr lang="en-US" b="1" dirty="0"/>
          </a:p>
          <a:p>
            <a:pPr marL="0" indent="0" algn="l">
              <a:buNone/>
            </a:pPr>
            <a:r>
              <a:rPr lang="en-US" b="1" dirty="0" smtClean="0"/>
              <a:t>1</a:t>
            </a:r>
            <a:r>
              <a:rPr lang="en-US" b="1" dirty="0"/>
              <a:t>. Creating the Vision</a:t>
            </a:r>
          </a:p>
          <a:p>
            <a:pPr marL="0" indent="0" algn="l">
              <a:buNone/>
            </a:pPr>
            <a:r>
              <a:rPr lang="en-US" b="1" dirty="0"/>
              <a:t>2. Implementing the Vision</a:t>
            </a:r>
          </a:p>
          <a:p>
            <a:pPr marL="0" indent="0" algn="l">
              <a:buNone/>
            </a:pPr>
            <a:r>
              <a:rPr lang="en-US" b="1" dirty="0"/>
              <a:t>3. Facilitating Change</a:t>
            </a:r>
          </a:p>
          <a:p>
            <a:pPr marL="0" indent="0" algn="l">
              <a:buNone/>
            </a:pPr>
            <a:r>
              <a:rPr lang="en-US" b="1" dirty="0"/>
              <a:t>4. Mentoring</a:t>
            </a:r>
          </a:p>
          <a:p>
            <a:pPr marL="0" indent="0" algn="l">
              <a:buNone/>
            </a:pPr>
            <a:r>
              <a:rPr lang="en-US" b="1" dirty="0"/>
              <a:t>5. Gathering Information</a:t>
            </a:r>
          </a:p>
          <a:p>
            <a:pPr marL="0" indent="0" algn="l">
              <a:buNone/>
            </a:pPr>
            <a:r>
              <a:rPr lang="en-US" b="1" dirty="0"/>
              <a:t>6. Evaluating Information </a:t>
            </a:r>
          </a:p>
          <a:p>
            <a:pPr marL="0" indent="0" algn="l">
              <a:buNone/>
            </a:pPr>
            <a:r>
              <a:rPr lang="en-US" b="1" dirty="0"/>
              <a:t>7. Communicating</a:t>
            </a:r>
          </a:p>
          <a:p>
            <a:pPr marL="0" indent="0" algn="l">
              <a:buNone/>
            </a:pPr>
            <a:r>
              <a:rPr lang="en-US" b="1" dirty="0"/>
              <a:t>8. Decision-Making</a:t>
            </a:r>
          </a:p>
          <a:p>
            <a:pPr marL="0" indent="0" algn="l">
              <a:buNone/>
            </a:pPr>
            <a:r>
              <a:rPr lang="en-US" b="1" dirty="0"/>
              <a:t>9. Building Relationships</a:t>
            </a:r>
          </a:p>
          <a:p>
            <a:pPr marL="0" indent="0" algn="l">
              <a:buNone/>
            </a:pPr>
            <a:r>
              <a:rPr lang="en-US" b="1" dirty="0"/>
              <a:t>10. Controlling Climate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85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Management Needs </a:t>
            </a:r>
            <a:r>
              <a:rPr lang="en-US" b="1" dirty="0" smtClean="0"/>
              <a:t>Resources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1</a:t>
            </a:r>
            <a:r>
              <a:rPr lang="en-US" b="1" dirty="0">
                <a:solidFill>
                  <a:srgbClr val="FF0000"/>
                </a:solidFill>
              </a:rPr>
              <a:t>. The Director of Nursing Resource Management</a:t>
            </a:r>
          </a:p>
          <a:p>
            <a:pPr marL="0" indent="0" algn="l">
              <a:buNone/>
            </a:pPr>
            <a:r>
              <a:rPr lang="en-US" dirty="0"/>
              <a:t>This individual directs the management of the staffing and payroll </a:t>
            </a:r>
          </a:p>
          <a:p>
            <a:pPr marL="0" indent="0" algn="l">
              <a:buNone/>
            </a:pPr>
            <a:r>
              <a:rPr lang="en-US" dirty="0"/>
              <a:t>functions, nursing supervisors, and the nurse manager of the organization.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2. The Staffing and Payroll Office</a:t>
            </a:r>
          </a:p>
          <a:p>
            <a:pPr marL="0" indent="0" algn="l">
              <a:buNone/>
            </a:pPr>
            <a:r>
              <a:rPr lang="en-US" dirty="0"/>
              <a:t>This office is responsible for providing support to the inpatient nursing </a:t>
            </a:r>
          </a:p>
          <a:p>
            <a:pPr marL="0" indent="0" algn="l">
              <a:buNone/>
            </a:pPr>
            <a:r>
              <a:rPr lang="en-US" dirty="0"/>
              <a:t>units and the emergency department for scheduling, staffing and payroll.  Its responsibilities include daily staffing, maintaining scheduling changes.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963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289538"/>
            <a:ext cx="10515600" cy="4887425"/>
          </a:xfrm>
        </p:spPr>
        <p:txBody>
          <a:bodyPr/>
          <a:lstStyle/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3. Nurse Manager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This </a:t>
            </a:r>
            <a:r>
              <a:rPr lang="en-US" dirty="0"/>
              <a:t>individual manages the staff of the organization and the 24-hour </a:t>
            </a:r>
          </a:p>
          <a:p>
            <a:pPr marL="0" indent="0" algn="l">
              <a:buNone/>
            </a:pPr>
            <a:r>
              <a:rPr lang="en-US" dirty="0"/>
              <a:t>operations of the holding areas. 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FF0000"/>
                </a:solidFill>
              </a:rPr>
              <a:t>4. The Nursing Staff</a:t>
            </a:r>
          </a:p>
          <a:p>
            <a:pPr marL="0" indent="0" algn="l">
              <a:buNone/>
            </a:pPr>
            <a:r>
              <a:rPr lang="en-US" dirty="0"/>
              <a:t>is comprised of the following positions: registered nurse, certified nursing assistants, unit secretaries, and nursing service aides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572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58374" y="365126"/>
            <a:ext cx="6225703" cy="627096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en-US" sz="4000" b="1" dirty="0" smtClean="0">
                <a:solidFill>
                  <a:srgbClr val="FF0000"/>
                </a:solidFill>
                <a:latin typeface="+mn-lt"/>
              </a:rPr>
            </a:br>
            <a:r>
              <a:rPr lang="en-US" sz="4000" b="1" dirty="0" smtClean="0">
                <a:solidFill>
                  <a:srgbClr val="FF0000"/>
                </a:solidFill>
                <a:latin typeface="+mn-lt"/>
              </a:rPr>
              <a:t>Management Process</a:t>
            </a:r>
            <a:r>
              <a:rPr lang="en-US" sz="4000" dirty="0" smtClean="0">
                <a:solidFill>
                  <a:srgbClr val="FF0000"/>
                </a:solidFill>
              </a:rPr>
              <a:t/>
            </a:r>
            <a:br>
              <a:rPr lang="en-US" sz="4000" dirty="0" smtClean="0">
                <a:solidFill>
                  <a:srgbClr val="FF0000"/>
                </a:solidFill>
              </a:rPr>
            </a:b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>
            <a:normAutofit fontScale="92500" lnSpcReduction="10000"/>
          </a:bodyPr>
          <a:lstStyle/>
          <a:p>
            <a:pPr algn="just" rtl="0"/>
            <a:r>
              <a:rPr lang="en-US" dirty="0" smtClean="0"/>
              <a:t>The management process, like the nursing process, includes </a:t>
            </a:r>
            <a:r>
              <a:rPr lang="en-US" b="1" dirty="0" smtClean="0"/>
              <a:t>gathering data</a:t>
            </a:r>
            <a:r>
              <a:rPr lang="en-US" dirty="0" smtClean="0"/>
              <a:t>, </a:t>
            </a:r>
            <a:r>
              <a:rPr lang="en-US" b="1" dirty="0" smtClean="0"/>
              <a:t>diagnosing problems</a:t>
            </a:r>
            <a:r>
              <a:rPr lang="en-US" dirty="0" smtClean="0"/>
              <a:t>, </a:t>
            </a:r>
            <a:r>
              <a:rPr lang="en-US" b="1" dirty="0" smtClean="0"/>
              <a:t>planning</a:t>
            </a:r>
            <a:r>
              <a:rPr lang="en-US" dirty="0" smtClean="0"/>
              <a:t>, </a:t>
            </a:r>
            <a:r>
              <a:rPr lang="en-US" b="1" dirty="0" smtClean="0"/>
              <a:t>interviewing</a:t>
            </a:r>
            <a:r>
              <a:rPr lang="en-US" dirty="0" smtClean="0"/>
              <a:t> and </a:t>
            </a:r>
            <a:r>
              <a:rPr lang="en-US" b="1" dirty="0" smtClean="0"/>
              <a:t>evaluating outcomes</a:t>
            </a:r>
            <a:r>
              <a:rPr lang="en-US" dirty="0" smtClean="0"/>
              <a:t>. But in reality each step of the management process is </a:t>
            </a:r>
            <a:r>
              <a:rPr lang="en-US" b="1" dirty="0" smtClean="0"/>
              <a:t>more complex than </a:t>
            </a:r>
            <a:r>
              <a:rPr lang="en-US" dirty="0" smtClean="0"/>
              <a:t>the nursing process.</a:t>
            </a:r>
          </a:p>
          <a:p>
            <a:pPr algn="just" rtl="0"/>
            <a:r>
              <a:rPr lang="en-US" sz="3300" b="1" dirty="0" smtClean="0">
                <a:solidFill>
                  <a:srgbClr val="FF0000"/>
                </a:solidFill>
              </a:rPr>
              <a:t>The management process </a:t>
            </a:r>
            <a:r>
              <a:rPr lang="en-US" dirty="0" smtClean="0"/>
              <a:t>consists of working with human and physical </a:t>
            </a:r>
          </a:p>
          <a:p>
            <a:pPr marL="0" indent="0" algn="just" rtl="0">
              <a:buNone/>
            </a:pPr>
            <a:r>
              <a:rPr lang="en-US" dirty="0" smtClean="0"/>
              <a:t>resources and organizational and psychological processes within a creative </a:t>
            </a:r>
          </a:p>
          <a:p>
            <a:pPr marL="0" indent="0" algn="just" rtl="0">
              <a:buNone/>
            </a:pPr>
            <a:r>
              <a:rPr lang="en-US" dirty="0" smtClean="0"/>
              <a:t>and innovative climate for the realization of organizational goals.</a:t>
            </a:r>
          </a:p>
          <a:p>
            <a:pPr marL="0" indent="0" algn="l">
              <a:buNone/>
            </a:pPr>
            <a:r>
              <a:rPr lang="en-US" sz="3500" b="1" dirty="0">
                <a:solidFill>
                  <a:srgbClr val="FF0000"/>
                </a:solidFill>
              </a:rPr>
              <a:t>Elements of management Process </a:t>
            </a:r>
          </a:p>
          <a:p>
            <a:pPr marL="0" indent="0" algn="just" rtl="0">
              <a:buNone/>
            </a:pPr>
            <a:r>
              <a:rPr lang="en-US" dirty="0"/>
              <a:t> Planning, Organization ,Staffing, Directing, Coordinating, </a:t>
            </a:r>
          </a:p>
          <a:p>
            <a:pPr marL="0" indent="0" algn="just" rtl="0">
              <a:buNone/>
            </a:pPr>
            <a:r>
              <a:rPr lang="en-US" smtClean="0"/>
              <a:t>Reporting and </a:t>
            </a:r>
            <a:r>
              <a:rPr lang="en-US" dirty="0" smtClean="0"/>
              <a:t>Budgeting .</a:t>
            </a:r>
            <a:endParaRPr lang="en-US" dirty="0"/>
          </a:p>
          <a:p>
            <a:pPr marL="0" indent="0" algn="just" rtl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07536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23206"/>
          </a:xfrm>
        </p:spPr>
        <p:txBody>
          <a:bodyPr>
            <a:normAutofit/>
          </a:bodyPr>
          <a:lstStyle/>
          <a:p>
            <a:pPr marL="228600" lvl="0" indent="-228600" algn="ctr" rtl="0">
              <a:spcBef>
                <a:spcPts val="1000"/>
              </a:spcBef>
            </a:pPr>
            <a:r>
              <a:rPr lang="en-US" sz="4000" b="1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Levels of Management</a:t>
            </a:r>
            <a:br>
              <a:rPr lang="en-US" sz="4000" b="1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r>
              <a:rPr lang="en-US" sz="2400" b="1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Generally, there are Three Levels of Management</a:t>
            </a:r>
            <a:r>
              <a:rPr lang="en-US" sz="24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.</a:t>
            </a:r>
            <a:endParaRPr lang="en-US" sz="7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527243"/>
            <a:ext cx="10515600" cy="4649719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b="1" dirty="0" smtClean="0"/>
              <a:t>1. Top </a:t>
            </a:r>
            <a:r>
              <a:rPr lang="en-US" b="1" dirty="0"/>
              <a:t>Level Management</a:t>
            </a:r>
          </a:p>
          <a:p>
            <a:pPr marL="0" indent="0" algn="l">
              <a:buNone/>
            </a:pPr>
            <a:r>
              <a:rPr lang="en-US" dirty="0"/>
              <a:t>As the nurse director, responsible for managing nursing departments in the </a:t>
            </a:r>
            <a:r>
              <a:rPr lang="en-US" dirty="0" smtClean="0"/>
              <a:t>hospital</a:t>
            </a:r>
            <a:r>
              <a:rPr lang="en-US" dirty="0"/>
              <a:t>, and all middle managers report to him</a:t>
            </a:r>
            <a:r>
              <a:rPr lang="en-US" dirty="0" smtClean="0"/>
              <a:t>.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The main role of the First level manager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 algn="l">
              <a:buNone/>
            </a:pPr>
            <a:r>
              <a:rPr lang="en-US" dirty="0"/>
              <a:t>1. Determines the objectives, policies and plans of the organization.</a:t>
            </a:r>
          </a:p>
          <a:p>
            <a:pPr marL="0" indent="0" algn="l">
              <a:buNone/>
            </a:pPr>
            <a:r>
              <a:rPr lang="en-US" dirty="0"/>
              <a:t>2. Mobilizes </a:t>
            </a:r>
            <a:r>
              <a:rPr lang="en-US" dirty="0" smtClean="0"/>
              <a:t>available </a:t>
            </a:r>
            <a:r>
              <a:rPr lang="en-US" dirty="0"/>
              <a:t>resources.</a:t>
            </a:r>
          </a:p>
          <a:p>
            <a:pPr marL="0" indent="0" algn="l">
              <a:buNone/>
            </a:pPr>
            <a:r>
              <a:rPr lang="en-US" dirty="0"/>
              <a:t>3. Does mostly the work of thinking, planning and deciding. Therefore, </a:t>
            </a:r>
          </a:p>
          <a:p>
            <a:pPr marL="0" indent="0" algn="l">
              <a:buNone/>
            </a:pPr>
            <a:r>
              <a:rPr lang="en-US" dirty="0"/>
              <a:t>they are also called as the Administrators and the Brain of the organization.</a:t>
            </a:r>
          </a:p>
          <a:p>
            <a:pPr marL="0" indent="0" algn="l">
              <a:buNone/>
            </a:pPr>
            <a:r>
              <a:rPr lang="en-US" dirty="0"/>
              <a:t>4. They spend more time in planning and organizing.</a:t>
            </a:r>
          </a:p>
          <a:p>
            <a:pPr marL="0" indent="0" algn="l">
              <a:buNone/>
            </a:pPr>
            <a:r>
              <a:rPr lang="en-US" dirty="0"/>
              <a:t>5. They prepare long-term plans of the organization which are generally </a:t>
            </a:r>
          </a:p>
          <a:p>
            <a:pPr marL="0" indent="0" algn="l">
              <a:buNone/>
            </a:pPr>
            <a:r>
              <a:rPr lang="en-US" dirty="0"/>
              <a:t>made for 5 to 20 years</a:t>
            </a:r>
          </a:p>
        </p:txBody>
      </p:sp>
    </p:spTree>
    <p:extLst>
      <p:ext uri="{BB962C8B-B14F-4D97-AF65-F5344CB8AC3E}">
        <p14:creationId xmlns:p14="http://schemas.microsoft.com/office/powerpoint/2010/main" val="3252075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515155"/>
            <a:ext cx="10515600" cy="566180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/>
              <a:t>2: </a:t>
            </a:r>
            <a:r>
              <a:rPr lang="en-US" b="1" dirty="0"/>
              <a:t>Middle Level Management</a:t>
            </a:r>
          </a:p>
          <a:p>
            <a:pPr marL="0" indent="0" algn="l">
              <a:buNone/>
            </a:pPr>
            <a:r>
              <a:rPr lang="en-US" dirty="0"/>
              <a:t>The middle level management emphasize more on following tasks:</a:t>
            </a:r>
          </a:p>
          <a:p>
            <a:pPr marL="0" indent="0" algn="l">
              <a:buNone/>
            </a:pPr>
            <a:r>
              <a:rPr lang="en-US" dirty="0"/>
              <a:t>1. </a:t>
            </a:r>
            <a:r>
              <a:rPr lang="en-US" dirty="0" smtClean="0"/>
              <a:t>It gives </a:t>
            </a:r>
            <a:r>
              <a:rPr lang="en-US" dirty="0"/>
              <a:t>recommendations (advice) to the top </a:t>
            </a:r>
            <a:r>
              <a:rPr lang="en-US" dirty="0" smtClean="0"/>
              <a:t>level </a:t>
            </a:r>
            <a:r>
              <a:rPr lang="en-US" dirty="0"/>
              <a:t>management.</a:t>
            </a:r>
          </a:p>
          <a:p>
            <a:pPr marL="0" indent="0" algn="l">
              <a:buNone/>
            </a:pPr>
            <a:r>
              <a:rPr lang="en-US" dirty="0"/>
              <a:t>2. It </a:t>
            </a:r>
            <a:r>
              <a:rPr lang="en-US" dirty="0" smtClean="0"/>
              <a:t>implements the </a:t>
            </a:r>
            <a:r>
              <a:rPr lang="en-US" dirty="0"/>
              <a:t>policies and plans which are made by </a:t>
            </a:r>
            <a:r>
              <a:rPr lang="en-US" dirty="0" smtClean="0"/>
              <a:t>the </a:t>
            </a:r>
            <a:r>
              <a:rPr lang="en-US" dirty="0"/>
              <a:t>top level management.</a:t>
            </a:r>
          </a:p>
          <a:p>
            <a:pPr marL="0" indent="0" algn="l">
              <a:buNone/>
            </a:pPr>
            <a:r>
              <a:rPr lang="en-US" dirty="0"/>
              <a:t>3. It co-ordinate the activities of all the departments.</a:t>
            </a:r>
          </a:p>
          <a:p>
            <a:pPr marL="0" indent="0" algn="l">
              <a:buNone/>
            </a:pPr>
            <a:r>
              <a:rPr lang="en-US" dirty="0"/>
              <a:t>4. They also have to communicate with the top level Management and </a:t>
            </a:r>
          </a:p>
          <a:p>
            <a:pPr marL="0" indent="0" algn="l">
              <a:buNone/>
            </a:pPr>
            <a:r>
              <a:rPr lang="en-US" dirty="0"/>
              <a:t>the lower level management.</a:t>
            </a:r>
          </a:p>
          <a:p>
            <a:pPr marL="0" indent="0" algn="l">
              <a:buNone/>
            </a:pPr>
            <a:r>
              <a:rPr lang="en-US" dirty="0"/>
              <a:t>5. They spend more time in coordinating and communicating.</a:t>
            </a:r>
          </a:p>
          <a:p>
            <a:pPr marL="0" indent="0" algn="l">
              <a:buNone/>
            </a:pPr>
            <a:r>
              <a:rPr lang="en-US" dirty="0"/>
              <a:t>6. They prepare short-term plans of their departments which are </a:t>
            </a:r>
          </a:p>
          <a:p>
            <a:pPr marL="0" indent="0" algn="l">
              <a:buNone/>
            </a:pPr>
            <a:r>
              <a:rPr lang="en-US" dirty="0"/>
              <a:t>generally made for 1 to 5 years.</a:t>
            </a:r>
          </a:p>
        </p:txBody>
      </p:sp>
    </p:spTree>
    <p:extLst>
      <p:ext uri="{BB962C8B-B14F-4D97-AF65-F5344CB8AC3E}">
        <p14:creationId xmlns:p14="http://schemas.microsoft.com/office/powerpoint/2010/main" val="203700619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1174</Words>
  <Application>Microsoft Office PowerPoint</Application>
  <PresentationFormat>مخصص</PresentationFormat>
  <Paragraphs>152</Paragraphs>
  <Slides>21</Slides>
  <Notes>14</Notes>
  <HiddenSlides>0</HiddenSlides>
  <MMClips>0</MMClips>
  <ScaleCrop>false</ScaleCrop>
  <HeadingPairs>
    <vt:vector size="4" baseType="variant">
      <vt:variant>
        <vt:lpstr>نسق</vt:lpstr>
      </vt:variant>
      <vt:variant>
        <vt:i4>2</vt:i4>
      </vt:variant>
      <vt:variant>
        <vt:lpstr>عناوين الشرائح</vt:lpstr>
      </vt:variant>
      <vt:variant>
        <vt:i4>21</vt:i4>
      </vt:variant>
    </vt:vector>
  </HeadingPairs>
  <TitlesOfParts>
    <vt:vector size="23" baseType="lpstr">
      <vt:lpstr>نسق Office</vt:lpstr>
      <vt:lpstr>1_نسق Office</vt:lpstr>
      <vt:lpstr>University of Basrah  College of Nursing</vt:lpstr>
      <vt:lpstr>Outlines </vt:lpstr>
      <vt:lpstr>عرض تقديمي في PowerPoint</vt:lpstr>
      <vt:lpstr>A manager:  is formally or officially responsible for the work of a given group. </vt:lpstr>
      <vt:lpstr>Management Needs Resources</vt:lpstr>
      <vt:lpstr>عرض تقديمي في PowerPoint</vt:lpstr>
      <vt:lpstr> Management Process </vt:lpstr>
      <vt:lpstr>Levels of Management  Generally, there are Three Levels of Management.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Management Theories</vt:lpstr>
      <vt:lpstr>B: Classic Organization</vt:lpstr>
      <vt:lpstr>C: Human Relation</vt:lpstr>
      <vt:lpstr>D: Behavioral Science</vt:lpstr>
      <vt:lpstr>REFERENCES</vt:lpstr>
      <vt:lpstr>Home work </vt:lpstr>
      <vt:lpstr>عرض تقديمي في PowerPoint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Basrah  College of Nursing</dc:title>
  <dc:creator>Maher</dc:creator>
  <cp:lastModifiedBy>HAZEEM</cp:lastModifiedBy>
  <cp:revision>59</cp:revision>
  <dcterms:created xsi:type="dcterms:W3CDTF">2023-08-21T19:22:46Z</dcterms:created>
  <dcterms:modified xsi:type="dcterms:W3CDTF">2025-02-27T12:54:50Z</dcterms:modified>
</cp:coreProperties>
</file>